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85" r:id="rId4"/>
    <p:sldId id="287" r:id="rId5"/>
    <p:sldId id="286" r:id="rId6"/>
    <p:sldId id="288" r:id="rId7"/>
    <p:sldId id="289" r:id="rId8"/>
    <p:sldId id="27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70"/>
    <a:srgbClr val="C56DB4"/>
    <a:srgbClr val="F9D3DC"/>
    <a:srgbClr val="FCE4E8"/>
    <a:srgbClr val="FAD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73" autoAdjust="0"/>
    <p:restoredTop sz="94660"/>
  </p:normalViewPr>
  <p:slideViewPr>
    <p:cSldViewPr snapToGrid="0">
      <p:cViewPr varScale="1">
        <p:scale>
          <a:sx n="84" d="100"/>
          <a:sy n="84" d="100"/>
        </p:scale>
        <p:origin x="-786" y="-78"/>
      </p:cViewPr>
      <p:guideLst>
        <p:guide orient="horz" pos="2160"/>
        <p:guide pos="3840"/>
        <p:guide pos="4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EECA9-1DFD-40D1-B4E5-10E727CC67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F4AA4-D53C-430E-B1EA-90C673934C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12192000 w 12192000"/>
              <a:gd name="connsiteY1" fmla="*/ 6858000 h 6858000"/>
              <a:gd name="connsiteX2" fmla="*/ 0 w 12192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1173480"/>
            <a:ext cx="12192000" cy="5684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A35CC-FD02-4A75-99C3-005B8D926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E1061-DB80-4B37-AB61-68A152C375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4975" y="2106386"/>
            <a:ext cx="7498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5"/>
                </a:solidFill>
                <a:cs typeface="+mn-ea"/>
                <a:sym typeface="+mn-lt"/>
              </a:rPr>
              <a:t>大学</a:t>
            </a:r>
            <a:r>
              <a:rPr lang="zh-CN" altLang="en-US" sz="4800" b="1">
                <a:solidFill>
                  <a:schemeClr val="accent5"/>
                </a:solidFill>
                <a:cs typeface="+mn-ea"/>
                <a:sym typeface="+mn-lt"/>
              </a:rPr>
              <a:t>生性健康教育</a:t>
            </a:r>
            <a:endParaRPr lang="en-US" altLang="zh-CN" sz="48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14400" y="3101975"/>
            <a:ext cx="65780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07202" y="3294360"/>
            <a:ext cx="5852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浙江师范大学医院   吴东</a:t>
            </a:r>
            <a:r>
              <a:rPr lang="zh-CN" altLang="en-US" sz="3600" dirty="0" smtClean="0">
                <a:cs typeface="+mn-ea"/>
                <a:sym typeface="+mn-lt"/>
              </a:rPr>
              <a:t>红</a:t>
            </a:r>
            <a:endParaRPr lang="en-US" altLang="zh-CN" sz="3600" dirty="0" smtClean="0">
              <a:cs typeface="+mn-ea"/>
              <a:sym typeface="+mn-lt"/>
            </a:endParaRPr>
          </a:p>
          <a:p>
            <a:r>
              <a:rPr lang="en-US" altLang="zh-CN" sz="3600" dirty="0">
                <a:cs typeface="+mn-ea"/>
                <a:sym typeface="+mn-lt"/>
              </a:rPr>
              <a:t> </a:t>
            </a:r>
            <a:r>
              <a:rPr lang="en-US" altLang="zh-CN" sz="3600" dirty="0" smtClean="0">
                <a:cs typeface="+mn-ea"/>
                <a:sym typeface="+mn-lt"/>
              </a:rPr>
              <a:t>              82293329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020" y="612733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性健康教育网络课程上课流程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7" name="矩形: 圆角 38"/>
          <p:cNvSpPr/>
          <p:nvPr/>
        </p:nvSpPr>
        <p:spPr bwMode="auto">
          <a:xfrm>
            <a:off x="2223905" y="1741879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5992" y="1657390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0" cap="none" spc="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8628" y="1607130"/>
            <a:ext cx="82364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 smtClean="0"/>
              <a:t>浙江省</a:t>
            </a:r>
            <a:r>
              <a:rPr lang="zh-CN" altLang="en-US" sz="4000" dirty="0"/>
              <a:t>高等学校在线开放课程共享平台  </a:t>
            </a:r>
            <a:r>
              <a:rPr lang="en-US" altLang="zh-CN" sz="4000" dirty="0" smtClean="0"/>
              <a:t>http://www.zjooc.cn/</a:t>
            </a:r>
            <a:endParaRPr lang="zh-CN" altLang="zh-CN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020" y="612733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性健康教育网络课程上课流程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7" name="矩形: 圆角 38"/>
          <p:cNvSpPr/>
          <p:nvPr/>
        </p:nvSpPr>
        <p:spPr bwMode="auto">
          <a:xfrm>
            <a:off x="2223905" y="1741879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5992" y="1657390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0" cap="none" spc="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41"/>
          <p:cNvSpPr/>
          <p:nvPr/>
        </p:nvSpPr>
        <p:spPr bwMode="auto">
          <a:xfrm>
            <a:off x="2232083" y="3198065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5993" y="314338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43"/>
          <p:cNvSpPr/>
          <p:nvPr/>
        </p:nvSpPr>
        <p:spPr bwMode="auto">
          <a:xfrm>
            <a:off x="2229249" y="4629380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94195" y="4547447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8628" y="1607130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/>
              <a:t>浙江省</a:t>
            </a:r>
            <a:r>
              <a:rPr lang="zh-CN" altLang="en-US" sz="2400" dirty="0"/>
              <a:t>高等学校在线开放课程共享平台  </a:t>
            </a:r>
            <a:r>
              <a:rPr lang="en-US" altLang="zh-CN" sz="2400" dirty="0"/>
              <a:t>http://zjedu.moocollege.com/Province/Index/index</a:t>
            </a:r>
            <a:endParaRPr lang="zh-CN" altLang="zh-CN" sz="2400" dirty="0"/>
          </a:p>
        </p:txBody>
      </p:sp>
      <p:sp>
        <p:nvSpPr>
          <p:cNvPr id="24" name="矩形 23"/>
          <p:cNvSpPr/>
          <p:nvPr/>
        </p:nvSpPr>
        <p:spPr>
          <a:xfrm>
            <a:off x="3328628" y="3091196"/>
            <a:ext cx="7610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/>
              <a:t>进入我的课程，点开章节内容，进入录放状态，看视频，建议用谷歌浏览器。</a:t>
            </a:r>
            <a:endParaRPr lang="zh-CN" altLang="zh-CN" sz="2400" dirty="0"/>
          </a:p>
        </p:txBody>
      </p:sp>
      <p:sp>
        <p:nvSpPr>
          <p:cNvPr id="25" name="矩形 24"/>
          <p:cNvSpPr/>
          <p:nvPr/>
        </p:nvSpPr>
        <p:spPr>
          <a:xfrm>
            <a:off x="3334964" y="454744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400" dirty="0"/>
              <a:t>要及时做测试、作业、考试、同时要做笔记，参加讨论，大家要事先了解授课安排的时间、计分标准，考试截止时间。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020" y="612733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性健康教育网络课程上课流程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7" name="矩形: 圆角 38"/>
          <p:cNvSpPr/>
          <p:nvPr/>
        </p:nvSpPr>
        <p:spPr bwMode="auto">
          <a:xfrm>
            <a:off x="2223905" y="1741879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5992" y="1657390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0" cap="none" spc="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41"/>
          <p:cNvSpPr/>
          <p:nvPr/>
        </p:nvSpPr>
        <p:spPr bwMode="auto">
          <a:xfrm>
            <a:off x="2232083" y="3198065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5993" y="314338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43"/>
          <p:cNvSpPr/>
          <p:nvPr/>
        </p:nvSpPr>
        <p:spPr bwMode="auto">
          <a:xfrm>
            <a:off x="2229249" y="4629380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94195" y="4547447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8628" y="1607130"/>
            <a:ext cx="7301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/>
              <a:t>关于学生登录问题：选择学号登录，选择所在学校，学号，初始密码</a:t>
            </a:r>
            <a:r>
              <a:rPr lang="en-US" altLang="zh-CN" sz="2400" dirty="0" smtClean="0"/>
              <a:t>123456</a:t>
            </a:r>
            <a:r>
              <a:rPr lang="zh-CN" altLang="en-US" sz="2400" dirty="0" smtClean="0"/>
              <a:t>，激活后，账号密码错误，占登录框下方的“忘记密码”，通过绑定了手机号或者邮箱重置密码。</a:t>
            </a:r>
            <a:endParaRPr lang="zh-CN" altLang="zh-CN" sz="2400" dirty="0"/>
          </a:p>
        </p:txBody>
      </p:sp>
      <p:sp>
        <p:nvSpPr>
          <p:cNvPr id="24" name="矩形 23"/>
          <p:cNvSpPr/>
          <p:nvPr/>
        </p:nvSpPr>
        <p:spPr>
          <a:xfrm>
            <a:off x="3348892" y="3091195"/>
            <a:ext cx="7610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altLang="zh-CN" sz="2400" dirty="0" smtClean="0"/>
          </a:p>
          <a:p>
            <a:pPr lvl="0"/>
            <a:r>
              <a:rPr lang="zh-CN" altLang="zh-CN" sz="2400" dirty="0" smtClean="0"/>
              <a:t>进入</a:t>
            </a:r>
            <a:r>
              <a:rPr lang="zh-CN" altLang="zh-CN" sz="2400" dirty="0"/>
              <a:t>我的课程，点开章节内容，进入录放状态，看视频，建议用谷歌浏览器。</a:t>
            </a:r>
            <a:endParaRPr lang="zh-CN" altLang="zh-CN" sz="2400" dirty="0"/>
          </a:p>
        </p:txBody>
      </p:sp>
      <p:sp>
        <p:nvSpPr>
          <p:cNvPr id="25" name="矩形 24"/>
          <p:cNvSpPr/>
          <p:nvPr/>
        </p:nvSpPr>
        <p:spPr>
          <a:xfrm>
            <a:off x="3334964" y="4547447"/>
            <a:ext cx="729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/>
              <a:t>要及时做测试、作业、考试、同时要做笔记，参加讨论，大家要事先了解授课安排的时间、计分标准，考试截止时间。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020" y="612733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性健康教育网络课程上课流程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7" name="矩形: 圆角 38"/>
          <p:cNvSpPr/>
          <p:nvPr/>
        </p:nvSpPr>
        <p:spPr bwMode="auto">
          <a:xfrm>
            <a:off x="2223905" y="1741879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5992" y="1657390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0" cap="none" spc="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: 圆角 41"/>
          <p:cNvSpPr/>
          <p:nvPr/>
        </p:nvSpPr>
        <p:spPr bwMode="auto">
          <a:xfrm>
            <a:off x="2232083" y="3198065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37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5993" y="3143385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43"/>
          <p:cNvSpPr/>
          <p:nvPr/>
        </p:nvSpPr>
        <p:spPr bwMode="auto">
          <a:xfrm>
            <a:off x="2229249" y="4629380"/>
            <a:ext cx="914400" cy="759464"/>
          </a:xfrm>
          <a:prstGeom prst="roundRect">
            <a:avLst/>
          </a:prstGeom>
          <a:noFill/>
          <a:ln w="44450">
            <a:solidFill>
              <a:schemeClr val="accent2"/>
            </a:solidFill>
          </a:ln>
        </p:spPr>
        <p:txBody>
          <a:bodyPr lIns="0" tIns="0" rIns="0" bIns="0" rtlCol="0" anchor="ctr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94195" y="4547447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73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ln w="0"/>
              <a:solidFill>
                <a:srgbClr val="00737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8628" y="1607130"/>
            <a:ext cx="7301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/>
              <a:t>关于学生登录问题：选择学号登录，选择所在学校，学号，初始密码</a:t>
            </a:r>
            <a:r>
              <a:rPr lang="en-US" altLang="zh-CN" sz="2400" dirty="0" smtClean="0"/>
              <a:t>123456</a:t>
            </a:r>
            <a:r>
              <a:rPr lang="zh-CN" altLang="en-US" sz="2400" dirty="0" smtClean="0"/>
              <a:t>，激活后，账号密码错误，占登录框下方的“忘记密码”，通过绑定了手机号或者邮箱重置密码。</a:t>
            </a:r>
            <a:endParaRPr lang="zh-CN" altLang="zh-CN" sz="2400" dirty="0"/>
          </a:p>
        </p:txBody>
      </p:sp>
      <p:sp>
        <p:nvSpPr>
          <p:cNvPr id="24" name="矩形 23"/>
          <p:cNvSpPr/>
          <p:nvPr/>
        </p:nvSpPr>
        <p:spPr>
          <a:xfrm>
            <a:off x="3348892" y="3091195"/>
            <a:ext cx="7610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altLang="zh-CN" sz="2400" dirty="0" smtClean="0"/>
          </a:p>
          <a:p>
            <a:pPr lvl="0"/>
            <a:r>
              <a:rPr lang="zh-CN" altLang="zh-CN" sz="2400" dirty="0" smtClean="0"/>
              <a:t>进入</a:t>
            </a:r>
            <a:r>
              <a:rPr lang="zh-CN" altLang="zh-CN" sz="2400" dirty="0"/>
              <a:t>我的课程，点开章节内容，进入录放状态，看视频，建议用谷歌浏览器。</a:t>
            </a:r>
            <a:endParaRPr lang="zh-CN" altLang="zh-CN" sz="2400" dirty="0"/>
          </a:p>
        </p:txBody>
      </p:sp>
      <p:sp>
        <p:nvSpPr>
          <p:cNvPr id="25" name="矩形 24"/>
          <p:cNvSpPr/>
          <p:nvPr/>
        </p:nvSpPr>
        <p:spPr>
          <a:xfrm>
            <a:off x="3334964" y="4547447"/>
            <a:ext cx="729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dirty="0"/>
              <a:t>要及时做测试、作业、考试、同时要做笔记，参加讨论，大家要事先了解授课安排的时间、计分标准，考试截止时间。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500" y="1278082"/>
            <a:ext cx="108585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授课安排：本课程共</a:t>
            </a:r>
            <a:r>
              <a:rPr lang="en-US" altLang="zh-CN" sz="2000" dirty="0"/>
              <a:t>32</a:t>
            </a:r>
            <a:r>
              <a:rPr lang="zh-CN" altLang="en-US" sz="2000" dirty="0"/>
              <a:t>学时，开课时间持续</a:t>
            </a:r>
            <a:r>
              <a:rPr lang="en-US" altLang="zh-CN" sz="2000" dirty="0"/>
              <a:t>8</a:t>
            </a:r>
            <a:r>
              <a:rPr lang="zh-CN" altLang="en-US" sz="2000" dirty="0"/>
              <a:t>周，共</a:t>
            </a:r>
            <a:r>
              <a:rPr lang="en-US" altLang="zh-CN" sz="2000" dirty="0"/>
              <a:t>1</a:t>
            </a:r>
            <a:r>
              <a:rPr lang="zh-CN" altLang="en-US" sz="2000" dirty="0"/>
              <a:t>学分。开课时间在每年</a:t>
            </a:r>
            <a:r>
              <a:rPr lang="en-US" altLang="zh-CN" sz="2000" dirty="0"/>
              <a:t>3</a:t>
            </a:r>
            <a:r>
              <a:rPr lang="zh-CN" altLang="en-US" sz="2000" dirty="0"/>
              <a:t>月－</a:t>
            </a:r>
            <a:r>
              <a:rPr lang="en-US" altLang="zh-CN" sz="2000" dirty="0"/>
              <a:t>6</a:t>
            </a:r>
            <a:r>
              <a:rPr lang="zh-CN" altLang="en-US" sz="2000" dirty="0"/>
              <a:t>月，</a:t>
            </a:r>
            <a:r>
              <a:rPr lang="en-US" altLang="zh-CN" sz="2000" dirty="0"/>
              <a:t>9</a:t>
            </a:r>
            <a:r>
              <a:rPr lang="zh-CN" altLang="en-US" sz="2000" dirty="0"/>
              <a:t>月</a:t>
            </a:r>
            <a:r>
              <a:rPr lang="en-US" altLang="zh-CN" sz="2000" dirty="0"/>
              <a:t>-</a:t>
            </a:r>
            <a:r>
              <a:rPr lang="zh-CN" altLang="en-US" sz="2000" dirty="0"/>
              <a:t>次年</a:t>
            </a:r>
            <a:r>
              <a:rPr lang="en-US" altLang="zh-CN" sz="2000" dirty="0"/>
              <a:t>1</a:t>
            </a:r>
            <a:r>
              <a:rPr lang="zh-CN" altLang="en-US" sz="2000" dirty="0"/>
              <a:t>月。</a:t>
            </a:r>
            <a:endParaRPr lang="zh-CN" altLang="en-US" sz="2000" dirty="0"/>
          </a:p>
          <a:p>
            <a:r>
              <a:rPr lang="zh-CN" altLang="en-US" sz="2000" dirty="0"/>
              <a:t>评分标准：总成绩</a:t>
            </a:r>
            <a:r>
              <a:rPr lang="en-US" altLang="zh-CN" sz="2000" dirty="0"/>
              <a:t>100</a:t>
            </a:r>
            <a:r>
              <a:rPr lang="zh-CN" altLang="en-US" sz="2000" dirty="0"/>
              <a:t>分，其中在线学习占比</a:t>
            </a:r>
            <a:r>
              <a:rPr lang="en-US" altLang="zh-CN" sz="2000" dirty="0"/>
              <a:t>90%</a:t>
            </a:r>
            <a:r>
              <a:rPr lang="zh-CN" altLang="en-US" sz="2000" dirty="0"/>
              <a:t>，线下学习占比</a:t>
            </a:r>
            <a:r>
              <a:rPr lang="en-US" altLang="zh-CN" sz="2000" dirty="0"/>
              <a:t>10%</a:t>
            </a:r>
            <a:endParaRPr lang="en-US" altLang="zh-CN" sz="2000" dirty="0"/>
          </a:p>
          <a:p>
            <a:r>
              <a:rPr lang="zh-CN" altLang="en-US" sz="2000" dirty="0"/>
              <a:t>课程成绩由线上成绩和线下成绩两部分内容组成，其中线上成绩占</a:t>
            </a:r>
            <a:r>
              <a:rPr lang="en-US" altLang="zh-CN" sz="2000" dirty="0"/>
              <a:t>90%</a:t>
            </a:r>
            <a:r>
              <a:rPr lang="zh-CN" altLang="en-US" sz="2000" dirty="0"/>
              <a:t>，线下成绩占</a:t>
            </a:r>
            <a:r>
              <a:rPr lang="en-US" altLang="zh-CN" sz="2000" dirty="0"/>
              <a:t>10%</a:t>
            </a:r>
            <a:r>
              <a:rPr lang="zh-CN" altLang="en-US" sz="2000" dirty="0"/>
              <a:t>。</a:t>
            </a:r>
            <a:endParaRPr lang="zh-CN" altLang="en-US" sz="2000" dirty="0"/>
          </a:p>
          <a:p>
            <a:r>
              <a:rPr lang="zh-CN" altLang="en-US" sz="2000" dirty="0"/>
              <a:t>线上成绩包括：</a:t>
            </a:r>
            <a:endParaRPr lang="zh-CN" altLang="en-US" sz="2000" dirty="0"/>
          </a:p>
          <a:p>
            <a:r>
              <a:rPr lang="en-US" altLang="zh-CN" sz="2000" dirty="0"/>
              <a:t>1</a:t>
            </a:r>
            <a:r>
              <a:rPr lang="zh-CN" altLang="en-US" sz="2000" dirty="0"/>
              <a:t>、  视频观看时长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en-US" altLang="zh-CN" sz="2000" dirty="0" smtClean="0"/>
              <a:t>0</a:t>
            </a:r>
            <a:r>
              <a:rPr lang="en-US" altLang="zh-CN" sz="2000" dirty="0"/>
              <a:t>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、精华笔记（</a:t>
            </a:r>
            <a:r>
              <a:rPr lang="en-US" altLang="zh-CN" sz="2000" dirty="0"/>
              <a:t>1</a:t>
            </a:r>
            <a:r>
              <a:rPr lang="zh-CN" altLang="en-US" sz="2000" dirty="0"/>
              <a:t>篇及以上）（</a:t>
            </a:r>
            <a:r>
              <a:rPr lang="en-US" altLang="zh-CN" sz="2000" dirty="0"/>
              <a:t>5%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、讨论区发帖（</a:t>
            </a:r>
            <a:r>
              <a:rPr lang="en-US" altLang="zh-CN" sz="2000" dirty="0"/>
              <a:t>5</a:t>
            </a:r>
            <a:r>
              <a:rPr lang="zh-CN" altLang="en-US" sz="2000" dirty="0"/>
              <a:t>篇，每篇</a:t>
            </a:r>
            <a:r>
              <a:rPr lang="en-US" altLang="zh-CN" sz="2000" dirty="0"/>
              <a:t>1</a:t>
            </a:r>
            <a:r>
              <a:rPr lang="zh-CN" altLang="en-US" sz="2000" dirty="0"/>
              <a:t>分）（</a:t>
            </a:r>
            <a:r>
              <a:rPr lang="en-US" altLang="zh-CN" sz="2000" dirty="0"/>
              <a:t>5%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en-US" altLang="zh-CN" sz="2000" dirty="0"/>
              <a:t>4</a:t>
            </a:r>
            <a:r>
              <a:rPr lang="zh-CN" altLang="en-US" sz="2000" dirty="0"/>
              <a:t>、作业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15%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en-US" altLang="zh-CN" sz="2000" dirty="0"/>
              <a:t>5</a:t>
            </a:r>
            <a:r>
              <a:rPr lang="zh-CN" altLang="en-US" sz="2000" dirty="0"/>
              <a:t>、测验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15%)</a:t>
            </a:r>
            <a:endParaRPr lang="en-US" altLang="zh-CN" sz="2000" dirty="0"/>
          </a:p>
          <a:p>
            <a:r>
              <a:rPr lang="en-US" altLang="zh-CN" sz="2000" dirty="0"/>
              <a:t>5</a:t>
            </a:r>
            <a:r>
              <a:rPr lang="zh-CN" altLang="en-US" sz="2000" dirty="0"/>
              <a:t>、考试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20</a:t>
            </a:r>
            <a:r>
              <a:rPr lang="en-US" altLang="zh-CN" sz="2000" dirty="0"/>
              <a:t>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zh-CN" altLang="en-US" sz="2000" dirty="0"/>
              <a:t>线下成绩包括：</a:t>
            </a:r>
            <a:endParaRPr lang="zh-CN" altLang="en-US" sz="2000" dirty="0"/>
          </a:p>
          <a:p>
            <a:r>
              <a:rPr lang="en-US" altLang="zh-CN" sz="2000" dirty="0"/>
              <a:t>1. </a:t>
            </a:r>
            <a:r>
              <a:rPr lang="zh-CN" altLang="en-US" sz="2000" dirty="0"/>
              <a:t>考勤及课堂表现（</a:t>
            </a:r>
            <a:r>
              <a:rPr lang="en-US" altLang="zh-CN" sz="2000" dirty="0"/>
              <a:t>10%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r>
              <a:rPr lang="zh-CN" altLang="en-US" sz="2000" dirty="0"/>
              <a:t>授课安排：本课程共</a:t>
            </a:r>
            <a:r>
              <a:rPr lang="en-US" altLang="zh-CN" sz="2000" dirty="0"/>
              <a:t>24</a:t>
            </a:r>
            <a:r>
              <a:rPr lang="zh-CN" altLang="en-US" sz="2000" dirty="0"/>
              <a:t>学时，开课时间持续</a:t>
            </a:r>
            <a:r>
              <a:rPr lang="en-US" altLang="zh-CN" sz="2000" dirty="0"/>
              <a:t>8</a:t>
            </a:r>
            <a:r>
              <a:rPr lang="zh-CN" altLang="en-US" sz="2000" dirty="0"/>
              <a:t>周，共</a:t>
            </a:r>
            <a:r>
              <a:rPr lang="en-US" altLang="zh-CN" sz="2000" dirty="0"/>
              <a:t>1</a:t>
            </a:r>
            <a:r>
              <a:rPr lang="zh-CN" altLang="en-US" sz="2000" dirty="0"/>
              <a:t>学分。</a:t>
            </a:r>
            <a:endParaRPr lang="zh-CN" altLang="en-US" sz="2000" dirty="0"/>
          </a:p>
          <a:p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663440"/>
            <a:ext cx="12192000" cy="219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219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742" y="2705725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 YOU</a:t>
            </a:r>
            <a:endParaRPr lang="zh-CN" altLang="en-US" sz="8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主题">
  <a:themeElements>
    <a:clrScheme name="oumei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132F63"/>
      </a:accent1>
      <a:accent2>
        <a:srgbClr val="15AA96"/>
      </a:accent2>
      <a:accent3>
        <a:srgbClr val="9BB955"/>
      </a:accent3>
      <a:accent4>
        <a:srgbClr val="F29C13"/>
      </a:accent4>
      <a:accent5>
        <a:srgbClr val="BF392E"/>
      </a:accent5>
      <a:accent6>
        <a:srgbClr val="613246"/>
      </a:accent6>
      <a:hlink>
        <a:srgbClr val="FFFFFF"/>
      </a:hlink>
      <a:folHlink>
        <a:srgbClr val="8C8C8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WPS 演示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</dc:creator>
  <cp:lastModifiedBy>曼陀罗药</cp:lastModifiedBy>
  <cp:revision>110</cp:revision>
  <dcterms:created xsi:type="dcterms:W3CDTF">2015-06-07T09:01:00Z</dcterms:created>
  <dcterms:modified xsi:type="dcterms:W3CDTF">2020-07-30T07:50:19Z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